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26"/>
  </p:notesMasterIdLst>
  <p:sldIdLst>
    <p:sldId id="267" r:id="rId5"/>
    <p:sldId id="269" r:id="rId6"/>
    <p:sldId id="268" r:id="rId7"/>
    <p:sldId id="270" r:id="rId8"/>
    <p:sldId id="274" r:id="rId9"/>
    <p:sldId id="276" r:id="rId10"/>
    <p:sldId id="282" r:id="rId11"/>
    <p:sldId id="278" r:id="rId12"/>
    <p:sldId id="288" r:id="rId13"/>
    <p:sldId id="286" r:id="rId14"/>
    <p:sldId id="293" r:id="rId15"/>
    <p:sldId id="294" r:id="rId16"/>
    <p:sldId id="295" r:id="rId17"/>
    <p:sldId id="296" r:id="rId18"/>
    <p:sldId id="291" r:id="rId19"/>
    <p:sldId id="298" r:id="rId20"/>
    <p:sldId id="299" r:id="rId21"/>
    <p:sldId id="300" r:id="rId22"/>
    <p:sldId id="301" r:id="rId23"/>
    <p:sldId id="289" r:id="rId24"/>
    <p:sldId id="285" r:id="rId25"/>
  </p:sldIdLst>
  <p:sldSz cx="9144000" cy="5143500" type="screen16x9"/>
  <p:notesSz cx="6858000" cy="9144000"/>
  <p:embeddedFontLst>
    <p:embeddedFont>
      <p:font typeface="Nunito Sans" pitchFamily="2" charset="0"/>
      <p:regular r:id="rId27"/>
      <p:bold r:id="rId28"/>
      <p:italic r:id="rId29"/>
      <p:boldItalic r:id="rId30"/>
    </p:embeddedFont>
    <p:embeddedFont>
      <p:font typeface="Nunito Sans Black" pitchFamily="2" charset="0"/>
      <p:bold r:id="rId31"/>
      <p:italic r:id="rId32"/>
      <p:boldItalic r:id="rId33"/>
    </p:embeddedFont>
    <p:embeddedFont>
      <p:font typeface="Nunito Sans ExtraLight" pitchFamily="2" charset="0"/>
      <p:regular r:id="rId34"/>
      <p:italic r:id="rId35"/>
    </p:embeddedFont>
    <p:embeddedFont>
      <p:font typeface="Nunito Sans Light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B2FDC430-BF74-4FBE-8111-066E7EA9A041}">
          <p14:sldIdLst>
            <p14:sldId id="267"/>
            <p14:sldId id="269"/>
            <p14:sldId id="268"/>
            <p14:sldId id="270"/>
            <p14:sldId id="274"/>
            <p14:sldId id="276"/>
            <p14:sldId id="282"/>
            <p14:sldId id="278"/>
            <p14:sldId id="288"/>
            <p14:sldId id="286"/>
            <p14:sldId id="293"/>
            <p14:sldId id="294"/>
            <p14:sldId id="295"/>
            <p14:sldId id="296"/>
            <p14:sldId id="291"/>
            <p14:sldId id="298"/>
            <p14:sldId id="299"/>
            <p14:sldId id="300"/>
            <p14:sldId id="301"/>
            <p14:sldId id="289"/>
          </p14:sldIdLst>
        </p14:section>
        <p14:section name="Annex" id="{B20CA5D8-3C76-4ABA-8E6C-83D992A7D33F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66E"/>
    <a:srgbClr val="00BFC4"/>
    <a:srgbClr val="7CAE00"/>
    <a:srgbClr val="C77BFF"/>
    <a:srgbClr val="EEEEEE"/>
    <a:srgbClr val="012E6D"/>
    <a:srgbClr val="130C16"/>
    <a:srgbClr val="0080C9"/>
    <a:srgbClr val="005BB8"/>
    <a:srgbClr val="002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4472" autoAdjust="0"/>
  </p:normalViewPr>
  <p:slideViewPr>
    <p:cSldViewPr snapToGrid="0">
      <p:cViewPr varScale="1">
        <p:scale>
          <a:sx n="107" d="100"/>
          <a:sy n="107" d="100"/>
        </p:scale>
        <p:origin x="490" y="62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689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Sul totale dei giorni possibili, a partire dal primo uso dell’auto, in quanti la macchina è stata effettivamente usata?</a:t>
            </a:r>
          </a:p>
        </p:txBody>
      </p:sp>
    </p:spTree>
    <p:extLst>
      <p:ext uri="{BB962C8B-B14F-4D97-AF65-F5344CB8AC3E}">
        <p14:creationId xmlns:p14="http://schemas.microsoft.com/office/powerpoint/2010/main" val="30886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Nei giorni in cui la macchina è stata guidata, in media un utente ha passato questo numero di ore in auto al giorno. Calcolato a partire dalle serie. </a:t>
            </a:r>
          </a:p>
        </p:txBody>
      </p:sp>
    </p:spTree>
    <p:extLst>
      <p:ext uri="{BB962C8B-B14F-4D97-AF65-F5344CB8AC3E}">
        <p14:creationId xmlns:p14="http://schemas.microsoft.com/office/powerpoint/2010/main" val="273688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848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we6lo1orD6zqU</a:t>
            </a:r>
          </a:p>
        </p:txBody>
      </p:sp>
    </p:spTree>
    <p:extLst>
      <p:ext uri="{BB962C8B-B14F-4D97-AF65-F5344CB8AC3E}">
        <p14:creationId xmlns:p14="http://schemas.microsoft.com/office/powerpoint/2010/main" val="2812314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wejsQBu4EfeRQ</a:t>
            </a:r>
          </a:p>
        </p:txBody>
      </p:sp>
    </p:spTree>
    <p:extLst>
      <p:ext uri="{BB962C8B-B14F-4D97-AF65-F5344CB8AC3E}">
        <p14:creationId xmlns:p14="http://schemas.microsoft.com/office/powerpoint/2010/main" val="127930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weuFKQIPmnkoQ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7656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/>
              <a:t>Sulla base di 4 variabili:</a:t>
            </a:r>
          </a:p>
          <a:p>
            <a:r>
              <a:rPr lang="it-IT" dirty="0"/>
              <a:t>Velocità massima raggiunta</a:t>
            </a:r>
          </a:p>
          <a:p>
            <a:r>
              <a:rPr lang="it-IT" dirty="0"/>
              <a:t>Velocità media</a:t>
            </a:r>
          </a:p>
          <a:p>
            <a:r>
              <a:rPr lang="it-IT" dirty="0"/>
              <a:t>Percentuale di giorni sul totale in cui la macchina è stata utilizzata</a:t>
            </a:r>
          </a:p>
          <a:p>
            <a:r>
              <a:rPr lang="it-IT" dirty="0"/>
              <a:t>Durata media di guida giornaliera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118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/>
              <a:t>Sulla base di 4 variabili:</a:t>
            </a:r>
          </a:p>
          <a:p>
            <a:r>
              <a:rPr lang="it-IT" dirty="0"/>
              <a:t>Velocità massima raggiunta</a:t>
            </a:r>
          </a:p>
          <a:p>
            <a:r>
              <a:rPr lang="it-IT" dirty="0"/>
              <a:t>Velocità media</a:t>
            </a:r>
          </a:p>
          <a:p>
            <a:r>
              <a:rPr lang="it-IT" dirty="0"/>
              <a:t>Percentuale di giorni sul totale in cui la macchina è stata utilizzata</a:t>
            </a:r>
          </a:p>
          <a:p>
            <a:r>
              <a:rPr lang="it-IT" dirty="0"/>
              <a:t>Durata media di guida giornaliera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159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sviluppare il nostro modello abbiamo usato soltanto i dati che partivano almeno da Aprile -&gt; 17 vetture su 23</a:t>
            </a:r>
          </a:p>
        </p:txBody>
      </p:sp>
    </p:spTree>
    <p:extLst>
      <p:ext uri="{BB962C8B-B14F-4D97-AF65-F5344CB8AC3E}">
        <p14:creationId xmlns:p14="http://schemas.microsoft.com/office/powerpoint/2010/main" val="209916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304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022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94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549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05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Velocità massima raggiunta dai veicolo</a:t>
            </a:r>
          </a:p>
        </p:txBody>
      </p:sp>
    </p:spTree>
    <p:extLst>
      <p:ext uri="{BB962C8B-B14F-4D97-AF65-F5344CB8AC3E}">
        <p14:creationId xmlns:p14="http://schemas.microsoft.com/office/powerpoint/2010/main" val="210181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Velocità media del veicolo</a:t>
            </a:r>
          </a:p>
        </p:txBody>
      </p:sp>
    </p:spTree>
    <p:extLst>
      <p:ext uri="{BB962C8B-B14F-4D97-AF65-F5344CB8AC3E}">
        <p14:creationId xmlns:p14="http://schemas.microsoft.com/office/powerpoint/2010/main" val="367216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1685F10-81FA-CB4A-86BF-F23E9730F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riangolo 4">
            <a:extLst>
              <a:ext uri="{FF2B5EF4-FFF2-40B4-BE49-F238E27FC236}">
                <a16:creationId xmlns:a16="http://schemas.microsoft.com/office/drawing/2014/main" id="{F076A697-4FFE-DF46-B84F-029593EF83A3}"/>
              </a:ext>
            </a:extLst>
          </p:cNvPr>
          <p:cNvSpPr/>
          <p:nvPr/>
        </p:nvSpPr>
        <p:spPr>
          <a:xfrm flipV="1">
            <a:off x="1130300" y="1143000"/>
            <a:ext cx="5181600" cy="2583266"/>
          </a:xfrm>
          <a:prstGeom prst="triangle">
            <a:avLst/>
          </a:prstGeom>
          <a:solidFill>
            <a:srgbClr val="EEEEE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AD3B3-75F4-F44E-8B04-C37516154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Connected</a:t>
            </a:r>
            <a:r>
              <a:rPr lang="it-IT" dirty="0"/>
              <a:t> Cars -            Data </a:t>
            </a:r>
            <a:r>
              <a:rPr lang="it-IT" dirty="0" err="1"/>
              <a:t>exploration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63833C-FDEB-DA44-BC6B-2B1C1670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Preliminary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623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492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15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75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706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39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Findings – t-SNE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5052483" cy="422464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Nunito Sans" pitchFamily="2" charset="0"/>
              </a:rPr>
              <a:t>t-</a:t>
            </a:r>
            <a:r>
              <a:rPr lang="it-IT" b="1" dirty="0" err="1">
                <a:latin typeface="Nunito Sans" pitchFamily="2" charset="0"/>
              </a:rPr>
              <a:t>distributed</a:t>
            </a:r>
            <a:r>
              <a:rPr lang="it-IT" b="1" dirty="0">
                <a:latin typeface="Nunito Sans" pitchFamily="2" charset="0"/>
              </a:rPr>
              <a:t> </a:t>
            </a:r>
            <a:r>
              <a:rPr lang="it-IT" b="1" dirty="0" err="1">
                <a:latin typeface="Nunito Sans" pitchFamily="2" charset="0"/>
              </a:rPr>
              <a:t>Stochastic</a:t>
            </a:r>
            <a:r>
              <a:rPr lang="it-IT" b="1" dirty="0">
                <a:latin typeface="Nunito Sans" pitchFamily="2" charset="0"/>
              </a:rPr>
              <a:t> </a:t>
            </a:r>
            <a:r>
              <a:rPr lang="it-IT" b="1" dirty="0" err="1">
                <a:latin typeface="Nunito Sans" pitchFamily="2" charset="0"/>
              </a:rPr>
              <a:t>Neighbor</a:t>
            </a:r>
            <a:r>
              <a:rPr lang="it-IT" b="1" dirty="0">
                <a:latin typeface="Nunito Sans" pitchFamily="2" charset="0"/>
              </a:rPr>
              <a:t> </a:t>
            </a:r>
            <a:r>
              <a:rPr lang="it-IT" b="1" dirty="0" err="1">
                <a:latin typeface="Nunito Sans" pitchFamily="2" charset="0"/>
              </a:rPr>
              <a:t>Embedding</a:t>
            </a:r>
            <a:endParaRPr lang="it-IT" b="1" i="0" dirty="0">
              <a:solidFill>
                <a:srgbClr val="292929"/>
              </a:solidFill>
              <a:effectLst/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292929"/>
                </a:solidFill>
                <a:effectLst/>
                <a:latin typeface="Nunito Sans" pitchFamily="2" charset="0"/>
              </a:rPr>
              <a:t>Cos’è</a:t>
            </a:r>
            <a:r>
              <a:rPr lang="it-IT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? Un </a:t>
            </a:r>
            <a:r>
              <a:rPr lang="it-IT" b="0" i="0" dirty="0">
                <a:solidFill>
                  <a:srgbClr val="4D5156"/>
                </a:solidFill>
                <a:effectLst/>
                <a:latin typeface="Nunito Sans" pitchFamily="2" charset="0"/>
              </a:rPr>
              <a:t>algoritmo di riduzione della </a:t>
            </a:r>
            <a:r>
              <a:rPr lang="it-IT" b="0" i="0" dirty="0" err="1">
                <a:solidFill>
                  <a:srgbClr val="4D5156"/>
                </a:solidFill>
                <a:effectLst/>
                <a:latin typeface="Nunito Sans" pitchFamily="2" charset="0"/>
              </a:rPr>
              <a:t>dimensionalità</a:t>
            </a:r>
            <a:r>
              <a:rPr lang="it-IT" b="0" i="0" dirty="0">
                <a:solidFill>
                  <a:srgbClr val="4D5156"/>
                </a:solidFill>
                <a:effectLst/>
                <a:latin typeface="Nunito Sans" pitchFamily="2" charset="0"/>
              </a:rPr>
              <a:t> </a:t>
            </a:r>
            <a:r>
              <a:rPr lang="it-IT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(come </a:t>
            </a:r>
            <a:r>
              <a:rPr lang="it-IT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Principal</a:t>
            </a:r>
            <a:r>
              <a:rPr lang="it-IT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Component Analysis)</a:t>
            </a:r>
            <a:endParaRPr lang="it-IT" dirty="0">
              <a:solidFill>
                <a:srgbClr val="292929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292929"/>
                </a:solidFill>
                <a:latin typeface="Nunito Sans" pitchFamily="2" charset="0"/>
              </a:rPr>
              <a:t>Riduzione della </a:t>
            </a:r>
            <a:r>
              <a:rPr lang="it-IT" b="1" dirty="0" err="1">
                <a:solidFill>
                  <a:srgbClr val="292929"/>
                </a:solidFill>
                <a:latin typeface="Nunito Sans" pitchFamily="2" charset="0"/>
              </a:rPr>
              <a:t>dimensionalità</a:t>
            </a:r>
            <a:r>
              <a:rPr lang="it-IT" b="1" dirty="0">
                <a:solidFill>
                  <a:srgbClr val="292929"/>
                </a:solidFill>
                <a:latin typeface="Nunito Sans" pitchFamily="2" charset="0"/>
              </a:rPr>
              <a:t> non lineare</a:t>
            </a:r>
            <a:r>
              <a:rPr lang="it-IT" b="1" i="0" dirty="0">
                <a:solidFill>
                  <a:srgbClr val="292929"/>
                </a:solidFill>
                <a:effectLst/>
                <a:latin typeface="Nunito Sans" pitchFamily="2" charset="0"/>
              </a:rPr>
              <a:t>: </a:t>
            </a:r>
            <a:r>
              <a:rPr lang="it-IT" i="0" dirty="0">
                <a:solidFill>
                  <a:srgbClr val="292929"/>
                </a:solidFill>
                <a:effectLst/>
                <a:latin typeface="Nunito Sans" pitchFamily="2" charset="0"/>
              </a:rPr>
              <a:t>questo algoritmo permette di separare dati che non possono essere separati da linee rette (altri algoritmi, come PCA, in situazioni simili non producono letture equilibrate)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i="0" dirty="0">
                <a:solidFill>
                  <a:srgbClr val="292929"/>
                </a:solidFill>
                <a:effectLst/>
                <a:latin typeface="Nunito Sans" pitchFamily="2" charset="0"/>
              </a:rPr>
              <a:t>È usato principalmente per comprendere dati ad alta </a:t>
            </a:r>
            <a:r>
              <a:rPr lang="it-IT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dimensionalità</a:t>
            </a:r>
            <a:r>
              <a:rPr lang="it-IT" i="0" dirty="0">
                <a:solidFill>
                  <a:srgbClr val="292929"/>
                </a:solidFill>
                <a:effectLst/>
                <a:latin typeface="Nunito Sans" pitchFamily="2" charset="0"/>
              </a:rPr>
              <a:t> e proiettarli in uno spazio a </a:t>
            </a:r>
            <a:r>
              <a:rPr lang="it-IT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dimensionalità</a:t>
            </a:r>
            <a:r>
              <a:rPr lang="it-IT" i="0" dirty="0">
                <a:solidFill>
                  <a:srgbClr val="292929"/>
                </a:solidFill>
                <a:effectLst/>
                <a:latin typeface="Nunito Sans" pitchFamily="2" charset="0"/>
              </a:rPr>
              <a:t> bassa (come 2D o 3D)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Non è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deterministico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ma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iterativo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, 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ogni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volta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che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viene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applicato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produce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risultati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leggermente</a:t>
            </a:r>
            <a:r>
              <a:rPr lang="en-US" b="0" i="0" dirty="0">
                <a:solidFill>
                  <a:srgbClr val="292929"/>
                </a:solidFill>
                <a:effectLst/>
                <a:latin typeface="Nunito Sans" pitchFamily="2" charset="0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Nunito Sans" pitchFamily="2" charset="0"/>
              </a:rPr>
              <a:t>diversi</a:t>
            </a:r>
            <a:endParaRPr lang="it-IT" i="0" dirty="0">
              <a:solidFill>
                <a:srgbClr val="292929"/>
              </a:solidFill>
              <a:effectLst/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i="0" dirty="0">
              <a:solidFill>
                <a:srgbClr val="292929"/>
              </a:solidFill>
              <a:effectLst/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i="0" dirty="0">
              <a:solidFill>
                <a:srgbClr val="292929"/>
              </a:solidFill>
              <a:effectLst/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endParaRPr lang="en-US" dirty="0">
              <a:solidFill>
                <a:srgbClr val="292929"/>
              </a:solidFill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8BF6D47-A3A6-4C17-86DC-501E6208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19" y="893962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C3AAEFD-D0CF-43DD-8E0F-563AFF57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66" y="881181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1921976-8D32-43FE-B1A9-C1DDF013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19" y="2944157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4093F-31B9-46D1-AE5F-9C46DBF5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65" y="2939625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B18A695-11F7-4134-B968-4B0345EC507F}"/>
              </a:ext>
            </a:extLst>
          </p:cNvPr>
          <p:cNvSpPr/>
          <p:nvPr/>
        </p:nvSpPr>
        <p:spPr>
          <a:xfrm>
            <a:off x="6355662" y="1965019"/>
            <a:ext cx="1688429" cy="5262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Nunito Sans" pitchFamily="2" charset="0"/>
              </a:rPr>
              <a:t>t-SNE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99F8E905-990A-4317-A79A-11B475B67904}"/>
              </a:ext>
            </a:extLst>
          </p:cNvPr>
          <p:cNvSpPr/>
          <p:nvPr/>
        </p:nvSpPr>
        <p:spPr>
          <a:xfrm>
            <a:off x="6355661" y="3999209"/>
            <a:ext cx="1688429" cy="5262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Nunito Sans" pitchFamily="2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388971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805363" cy="394665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r>
              <a:rPr lang="it-IT" dirty="0"/>
              <a:t> – t-SNE - cluster 2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EB8CA16-2A30-4FCF-9DAD-F5C5C42B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438" y="3439716"/>
            <a:ext cx="3028950" cy="17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9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805363" cy="394665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r>
              <a:rPr lang="it-IT" dirty="0"/>
              <a:t> – t-SNE - cluster 3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65F8AAA-570A-4943-950F-7ACD5CA5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438" y="3439716"/>
            <a:ext cx="3028950" cy="17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85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8" r="198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805363" cy="394665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Findings</a:t>
            </a:r>
            <a:r>
              <a:rPr lang="it-IT" dirty="0"/>
              <a:t> – t-SNE - cluster 4</a:t>
            </a: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3AD5447-A92A-4484-B0F7-75D519B4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438" y="3439716"/>
            <a:ext cx="3028950" cy="17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3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Findings – t-SNE</a:t>
            </a:r>
          </a:p>
        </p:txBody>
      </p:sp>
      <p:pic>
        <p:nvPicPr>
          <p:cNvPr id="5" name="Segnaposto immagine 11">
            <a:extLst>
              <a:ext uri="{FF2B5EF4-FFF2-40B4-BE49-F238E27FC236}">
                <a16:creationId xmlns:a16="http://schemas.microsoft.com/office/drawing/2014/main" id="{67AD4DD0-8F53-40F8-B014-BF5AAD9A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" b="4"/>
          <a:stretch/>
        </p:blipFill>
        <p:spPr>
          <a:xfrm>
            <a:off x="0" y="585960"/>
            <a:ext cx="9144000" cy="44456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144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D8BC9-20BB-7648-AB1E-0C7B8888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agenda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7E51BB-1B90-4B4F-87E5-803592073FE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3850" y="749497"/>
            <a:ext cx="7886700" cy="4236938"/>
          </a:xfrm>
          <a:prstGeom prst="rect">
            <a:avLst/>
          </a:prstGeom>
        </p:spPr>
        <p:txBody>
          <a:bodyPr/>
          <a:lstStyle/>
          <a:p>
            <a:r>
              <a:rPr lang="it-IT" b="1" dirty="0">
                <a:latin typeface="Nunito Sans Black" pitchFamily="2" charset="0"/>
              </a:rPr>
              <a:t>DATA EXPLORATION:</a:t>
            </a:r>
          </a:p>
          <a:p>
            <a:endParaRPr lang="it-IT" dirty="0">
              <a:latin typeface="Nunito Sans ExtraLight" pitchFamily="2" charset="0"/>
            </a:endParaRPr>
          </a:p>
          <a:p>
            <a:r>
              <a:rPr lang="it-IT" b="1" dirty="0">
                <a:latin typeface="Nunito Sans ExtraLight" pitchFamily="2" charset="0"/>
              </a:rPr>
              <a:t>Dati: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 ExtraLight" pitchFamily="2" charset="0"/>
              </a:rPr>
              <a:t>Origine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 ExtraLight" pitchFamily="2" charset="0"/>
              </a:rPr>
              <a:t>Struttura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 ExtraLight" pitchFamily="2" charset="0"/>
              </a:rPr>
              <a:t>Metodologia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 ExtraLight" pitchFamily="2" charset="0"/>
              </a:rPr>
              <a:t>Valorizzazione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  <a:p>
            <a:r>
              <a:rPr lang="it-IT" b="1" dirty="0">
                <a:latin typeface="Nunito Sans ExtraLight" pitchFamily="2" charset="0"/>
              </a:rPr>
              <a:t>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 ExtraLight" pitchFamily="2" charset="0"/>
              </a:rPr>
              <a:t>t-SNE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 ExtraLight" pitchFamily="2" charset="0"/>
              </a:rPr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  <a:p>
            <a:r>
              <a:rPr lang="it-IT" b="1" dirty="0">
                <a:latin typeface="Nunito Sans ExtraLight" pitchFamily="2" charset="0"/>
              </a:rPr>
              <a:t>Ipotesi -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  <a:p>
            <a:r>
              <a:rPr lang="it-IT" b="1" dirty="0">
                <a:latin typeface="Nunito Sans ExtraLight" pitchFamily="2" charset="0"/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 ExtraLight" pitchFamily="2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4DCC608C-B1E8-4961-B96C-6F273D0DD79B}"/>
              </a:ext>
            </a:extLst>
          </p:cNvPr>
          <p:cNvSpPr txBox="1">
            <a:spLocks/>
          </p:cNvSpPr>
          <p:nvPr/>
        </p:nvSpPr>
        <p:spPr>
          <a:xfrm>
            <a:off x="5401135" y="1901153"/>
            <a:ext cx="2184400" cy="27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15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Next steps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6732"/>
            <a:ext cx="8522970" cy="396578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Arricchire  e perfezionare la soluzione algoritmica di assegnazione di tipologie utenti sulla base di ulteriori parti del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Testare il modello su più vetture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9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D21E81E0-07CB-4A35-B991-46AFE7041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" b="4"/>
          <a:stretch/>
        </p:blipFill>
        <p:spPr>
          <a:xfrm>
            <a:off x="0" y="697879"/>
            <a:ext cx="9144000" cy="444562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Findings – t-SNE</a:t>
            </a:r>
          </a:p>
        </p:txBody>
      </p:sp>
    </p:spTree>
    <p:extLst>
      <p:ext uri="{BB962C8B-B14F-4D97-AF65-F5344CB8AC3E}">
        <p14:creationId xmlns:p14="http://schemas.microsoft.com/office/powerpoint/2010/main" val="195116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origine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1209618"/>
            <a:ext cx="4932150" cy="37654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>
                <a:latin typeface="Nunito Sans" pitchFamily="2" charset="0"/>
              </a:rPr>
              <a:t>Divisi per mese, alcuni mesi divisi in più parti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>
                <a:latin typeface="Nunito Sans" pitchFamily="2" charset="0"/>
              </a:rPr>
              <a:t>Da gennaio a novembre 2021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>
                <a:latin typeface="Nunito Sans" pitchFamily="2" charset="0"/>
              </a:rPr>
              <a:t>44,461,476 osservazioni totali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>
                <a:latin typeface="Nunito Sans" pitchFamily="2" charset="0"/>
              </a:rPr>
              <a:t>98 variabili, tra cui vin e tempo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sz="1500" dirty="0">
                <a:latin typeface="Nunito Sans" pitchFamily="2" charset="0"/>
              </a:rPr>
              <a:t>23 vetture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la 10">
            <a:extLst>
              <a:ext uri="{FF2B5EF4-FFF2-40B4-BE49-F238E27FC236}">
                <a16:creationId xmlns:a16="http://schemas.microsoft.com/office/drawing/2014/main" id="{65A04B91-2554-4419-9C12-0C9DECE11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52367"/>
              </p:ext>
            </p:extLst>
          </p:nvPr>
        </p:nvGraphicFramePr>
        <p:xfrm>
          <a:off x="5419725" y="381794"/>
          <a:ext cx="3390900" cy="459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171408559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625473758"/>
                    </a:ext>
                  </a:extLst>
                </a:gridCol>
              </a:tblGrid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</a:rPr>
                        <a:t>vin</a:t>
                      </a:r>
                      <a:r>
                        <a:rPr lang="it-IT" sz="1050" b="0" i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</a:rPr>
                        <a:t>n</a:t>
                      </a:r>
                      <a:endParaRPr lang="it-IT" sz="120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87097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we6L4O8OnRPcI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11081243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53471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weUt7DOGvLs.Q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7722995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339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webPYILDwRL2Y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5998066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20680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welW..H7Jcvtk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3934703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35074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we6Io1orD6ZqU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3184234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5919212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wethYLo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</a:t>
                      </a:r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Izons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2824718</a:t>
                      </a:r>
                      <a:r>
                        <a:rPr lang="it-IT" sz="1050" b="0" i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80962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wePzkZRBJVZX6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2539045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370697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weLLGXmdNHJSs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2152385</a:t>
                      </a:r>
                      <a:r>
                        <a:rPr lang="it-IT" sz="1050" b="0" i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880581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weETUYWqZWYtU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1252681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19391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we8F9c2HmgHTg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947809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183575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wecwaRx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/nQ0/U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935276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460044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weqLt2l3A46k.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580105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58110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/zqajMHWt5A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518479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20050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wexk2.OvmSHLk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242161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302365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weuFKQIPmnkoQ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203003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666846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weHgOoUs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/</a:t>
                      </a:r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dXe</a:t>
                      </a:r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.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127886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131636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wefEV0Q8bCSls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84714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178168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weLCefJHvIdPk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62741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6905500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wefrnTnIsTjSA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41614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494259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wejsQBu4EfeRQ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19308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4345285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we.B4AJ6TFE5o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4427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6632598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weQj3/</a:t>
                      </a:r>
                      <a:r>
                        <a:rPr lang="it-IT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jzjObiE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3882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432523"/>
                  </a:ext>
                </a:extLst>
              </a:tr>
              <a:tr h="165395"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we6L4O8OnRPc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t-I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</a:t>
                      </a:r>
                      <a:r>
                        <a:rPr lang="it-IT" sz="1050" b="0" i="0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​</a:t>
                      </a:r>
                      <a:endParaRPr lang="it-IT" sz="1200" b="0" i="0" dirty="0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31368" marR="31368" marT="15684" marB="156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727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38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struttura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Segnaposto immagine 12" descr="Immagine che contiene testo, lampada, luce&#10;&#10;Descrizione generata automaticamente">
            <a:extLst>
              <a:ext uri="{FF2B5EF4-FFF2-40B4-BE49-F238E27FC236}">
                <a16:creationId xmlns:a16="http://schemas.microsoft.com/office/drawing/2014/main" id="{6560EF99-22D2-401F-8DDD-A6CEDFBC92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0" b="20"/>
          <a:stretch>
            <a:fillRect/>
          </a:stretch>
        </p:blipFill>
        <p:spPr/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E0A222D3-6873-4F88-AA1D-F8969D19A7A9}"/>
              </a:ext>
            </a:extLst>
          </p:cNvPr>
          <p:cNvSpPr txBox="1">
            <a:spLocks/>
          </p:cNvSpPr>
          <p:nvPr/>
        </p:nvSpPr>
        <p:spPr>
          <a:xfrm>
            <a:off x="323850" y="855389"/>
            <a:ext cx="7886700" cy="7947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Divisione mensile poco rappresentativa del campione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Divisione per VIN</a:t>
            </a:r>
          </a:p>
          <a:p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A21CA2C-6D21-439F-8DE3-9EA1532CCED3}"/>
              </a:ext>
            </a:extLst>
          </p:cNvPr>
          <p:cNvSpPr/>
          <p:nvPr/>
        </p:nvSpPr>
        <p:spPr>
          <a:xfrm>
            <a:off x="97971" y="1833627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2EE96A9-9B76-46D7-A947-57B2DEC781E4}"/>
              </a:ext>
            </a:extLst>
          </p:cNvPr>
          <p:cNvSpPr/>
          <p:nvPr/>
        </p:nvSpPr>
        <p:spPr>
          <a:xfrm>
            <a:off x="97970" y="2513366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2976B36-08B9-4F43-8ACC-54E8096F9D0A}"/>
              </a:ext>
            </a:extLst>
          </p:cNvPr>
          <p:cNvSpPr/>
          <p:nvPr/>
        </p:nvSpPr>
        <p:spPr>
          <a:xfrm>
            <a:off x="97969" y="3058269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C70643B-B7CE-4C51-ABFC-DAA1CB64E849}"/>
              </a:ext>
            </a:extLst>
          </p:cNvPr>
          <p:cNvSpPr/>
          <p:nvPr/>
        </p:nvSpPr>
        <p:spPr>
          <a:xfrm>
            <a:off x="97971" y="3473128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6F68B8A-FEEC-4A4B-9B1E-944B6F26D270}"/>
              </a:ext>
            </a:extLst>
          </p:cNvPr>
          <p:cNvSpPr/>
          <p:nvPr/>
        </p:nvSpPr>
        <p:spPr>
          <a:xfrm>
            <a:off x="97969" y="4446096"/>
            <a:ext cx="378279" cy="9858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F437199-F662-41DA-BA53-C2EFBDC4178D}"/>
              </a:ext>
            </a:extLst>
          </p:cNvPr>
          <p:cNvSpPr/>
          <p:nvPr/>
        </p:nvSpPr>
        <p:spPr>
          <a:xfrm>
            <a:off x="97969" y="4860955"/>
            <a:ext cx="378279" cy="9903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35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metodologia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538324-F833-4ADD-BA40-0B7CF42138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762000"/>
            <a:ext cx="8522970" cy="4160519"/>
          </a:xfrm>
        </p:spPr>
        <p:txBody>
          <a:bodyPr>
            <a:normAutofit/>
          </a:bodyPr>
          <a:lstStyle/>
          <a:p>
            <a:r>
              <a:rPr lang="it-IT" sz="1600" b="1" dirty="0">
                <a:latin typeface="Nunito Sans" pitchFamily="2" charset="0"/>
              </a:rPr>
              <a:t>Obiettivi</a:t>
            </a:r>
            <a:r>
              <a:rPr lang="it-IT" sz="1600" dirty="0">
                <a:latin typeface="Nunito Sans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Nunito Sans" pitchFamily="2" charset="0"/>
              </a:rPr>
              <a:t>Identificare dai dati derivanti dalla vettura delle tipologie di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Nunito Sans" pitchFamily="2" charset="0"/>
              </a:rPr>
              <a:t>Sviluppare una soluzione algoritmica che consenta l’associazione della vettura a una tipologia</a:t>
            </a:r>
          </a:p>
          <a:p>
            <a:endParaRPr lang="it-IT" sz="1600" dirty="0">
              <a:latin typeface="Nunito Sans" pitchFamily="2" charset="0"/>
            </a:endParaRPr>
          </a:p>
          <a:p>
            <a:r>
              <a:rPr lang="it-IT" sz="1600" dirty="0">
                <a:latin typeface="Nunito Sans" pitchFamily="2" charset="0"/>
              </a:rPr>
              <a:t>Attività preliminare basata su alcuni elementi di analisi potenzialmente distintivi, analizzati per vettura, per la flotta e nel tempo: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Nunito Sans" pitchFamily="2" charset="0"/>
              </a:rPr>
              <a:t>Velocità media di guida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Nunito Sans" pitchFamily="2" charset="0"/>
              </a:rPr>
              <a:t>Velocità massima raggiunta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Nunito Sans" pitchFamily="2" charset="0"/>
              </a:rPr>
              <a:t>Durata di guida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Nunito Sans" pitchFamily="2" charset="0"/>
              </a:rPr>
              <a:t>Frequenza dell’uso dell’auto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Nunito Sans" pitchFamily="2" charset="0"/>
            </a:endParaRPr>
          </a:p>
          <a:p>
            <a:r>
              <a:rPr lang="it-IT" sz="1600" dirty="0">
                <a:latin typeface="Nunito Sans" pitchFamily="2" charset="0"/>
              </a:rPr>
              <a:t>Sulla base di questi assegnazione a tipologia utenti. </a:t>
            </a:r>
          </a:p>
          <a:p>
            <a:endParaRPr lang="it-IT" sz="1600" dirty="0">
              <a:latin typeface="Nunito Sans" pitchFamily="2" charset="0"/>
            </a:endParaRPr>
          </a:p>
          <a:p>
            <a:r>
              <a:rPr lang="it-IT" sz="1600" dirty="0">
                <a:latin typeface="Nunito Sans" pitchFamily="2" charset="0"/>
              </a:rPr>
              <a:t>Sarà poi possibile arricchire i modelli con ulteriori analisi basate su parti ulteriori del dataset. </a:t>
            </a:r>
          </a:p>
          <a:p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0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AA9F94F1-8297-4A53-8ABE-7C7B0E046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327" b="3327"/>
          <a:stretch/>
        </p:blipFill>
        <p:spPr>
          <a:xfrm>
            <a:off x="0" y="1930111"/>
            <a:ext cx="9144000" cy="321339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5094816" cy="394665"/>
          </a:xfrm>
        </p:spPr>
        <p:txBody>
          <a:bodyPr>
            <a:normAutofit fontScale="90000"/>
          </a:bodyPr>
          <a:lstStyle/>
          <a:p>
            <a:r>
              <a:rPr lang="it-IT" dirty="0"/>
              <a:t>Dati – metodologia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96D2A5B1-9C2A-4037-BF98-41A4201CEBA2}"/>
              </a:ext>
            </a:extLst>
          </p:cNvPr>
          <p:cNvSpPr txBox="1">
            <a:spLocks/>
          </p:cNvSpPr>
          <p:nvPr/>
        </p:nvSpPr>
        <p:spPr>
          <a:xfrm>
            <a:off x="323850" y="871189"/>
            <a:ext cx="8128949" cy="98641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Per trarre informazioni dai dati è stato sviluppato un algoritmo che divida i dati in </a:t>
            </a:r>
            <a:r>
              <a:rPr lang="it-IT" b="1" dirty="0">
                <a:latin typeface="Nunito Sans" pitchFamily="2" charset="0"/>
              </a:rPr>
              <a:t>serie</a:t>
            </a:r>
            <a:r>
              <a:rPr lang="it-IT" dirty="0">
                <a:latin typeface="Nunito Sans" pitchFamily="2" charset="0"/>
              </a:rPr>
              <a:t>: periodi in cui la macchina passa da una velocità uguale a zero a velocità superiori e torna a zero.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Non tutte le serie risultano però utili all’analisi: alcune vengono eliminate dall’algoritmo sulla base di parametri di velocità e distanza nel tempo dalle altre serie.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41F5CDB-AAE1-492A-B731-93E367CAD0EB}"/>
              </a:ext>
            </a:extLst>
          </p:cNvPr>
          <p:cNvSpPr/>
          <p:nvPr/>
        </p:nvSpPr>
        <p:spPr>
          <a:xfrm>
            <a:off x="734400" y="1930110"/>
            <a:ext cx="921600" cy="31098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24BDDE8-719E-4A3E-90B7-1E5DF9A06321}"/>
              </a:ext>
            </a:extLst>
          </p:cNvPr>
          <p:cNvSpPr/>
          <p:nvPr/>
        </p:nvSpPr>
        <p:spPr>
          <a:xfrm>
            <a:off x="3732878" y="1930110"/>
            <a:ext cx="385522" cy="3109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5DD4F2C-E41F-4BD3-829F-6E9DF5FB372E}"/>
              </a:ext>
            </a:extLst>
          </p:cNvPr>
          <p:cNvSpPr/>
          <p:nvPr/>
        </p:nvSpPr>
        <p:spPr>
          <a:xfrm>
            <a:off x="5234400" y="1930110"/>
            <a:ext cx="756000" cy="3109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EE7E063-E305-4F12-9859-72B728C95D5D}"/>
              </a:ext>
            </a:extLst>
          </p:cNvPr>
          <p:cNvSpPr/>
          <p:nvPr/>
        </p:nvSpPr>
        <p:spPr>
          <a:xfrm>
            <a:off x="8064000" y="1930109"/>
            <a:ext cx="684000" cy="31098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3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AA9F94F1-8297-4A53-8ABE-7C7B0E046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327" b="3327"/>
          <a:stretch/>
        </p:blipFill>
        <p:spPr>
          <a:xfrm>
            <a:off x="0" y="1930111"/>
            <a:ext cx="9144000" cy="321339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5094816" cy="394665"/>
          </a:xfrm>
        </p:spPr>
        <p:txBody>
          <a:bodyPr>
            <a:normAutofit fontScale="90000"/>
          </a:bodyPr>
          <a:lstStyle/>
          <a:p>
            <a:r>
              <a:rPr lang="it-IT" dirty="0"/>
              <a:t>Dati – metodologia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96D2A5B1-9C2A-4037-BF98-41A4201CEBA2}"/>
              </a:ext>
            </a:extLst>
          </p:cNvPr>
          <p:cNvSpPr txBox="1">
            <a:spLocks/>
          </p:cNvSpPr>
          <p:nvPr/>
        </p:nvSpPr>
        <p:spPr>
          <a:xfrm>
            <a:off x="323850" y="871189"/>
            <a:ext cx="8128949" cy="98641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Nunito Sans" pitchFamily="2" charset="0"/>
              </a:rPr>
              <a:t>L’algoritmo si basa su due parametri: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La velocità che deve raggiungere al suo interno la vettura perché la serie sia considerata valida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La distanza di tempo che deve intercorrere tra due serie perché siano considerate distinte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41F5CDB-AAE1-492A-B731-93E367CAD0EB}"/>
              </a:ext>
            </a:extLst>
          </p:cNvPr>
          <p:cNvSpPr/>
          <p:nvPr/>
        </p:nvSpPr>
        <p:spPr>
          <a:xfrm>
            <a:off x="734400" y="1930110"/>
            <a:ext cx="921600" cy="31098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24BDDE8-719E-4A3E-90B7-1E5DF9A06321}"/>
              </a:ext>
            </a:extLst>
          </p:cNvPr>
          <p:cNvSpPr/>
          <p:nvPr/>
        </p:nvSpPr>
        <p:spPr>
          <a:xfrm>
            <a:off x="3732878" y="1930110"/>
            <a:ext cx="385522" cy="3109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5DD4F2C-E41F-4BD3-829F-6E9DF5FB372E}"/>
              </a:ext>
            </a:extLst>
          </p:cNvPr>
          <p:cNvSpPr/>
          <p:nvPr/>
        </p:nvSpPr>
        <p:spPr>
          <a:xfrm>
            <a:off x="5234400" y="1930110"/>
            <a:ext cx="756000" cy="3109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EE7E063-E305-4F12-9859-72B728C95D5D}"/>
              </a:ext>
            </a:extLst>
          </p:cNvPr>
          <p:cNvSpPr/>
          <p:nvPr/>
        </p:nvSpPr>
        <p:spPr>
          <a:xfrm>
            <a:off x="8064000" y="1930109"/>
            <a:ext cx="684000" cy="31098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37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1EC18A-069F-4896-A43A-4E824DEE62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192" y="893694"/>
            <a:ext cx="8643615" cy="424980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Frequenza di trasmissione dei dati: </a:t>
            </a:r>
            <a:r>
              <a:rPr lang="it-IT" dirty="0"/>
              <a:t>la frequenza con cui ogni dato viene trasmessa è estremamente variabile, questo implica una maggiore difficoltà nel correlare tra loro le diverse variabili</a:t>
            </a:r>
            <a:endParaRPr lang="it-IT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Parti del dataset mancanti: </a:t>
            </a:r>
            <a:r>
              <a:rPr lang="it-IT" dirty="0"/>
              <a:t>nel corso dell’analisi per serie è emersa l’assenza di parti di dataset: occasionalmente ad esempio ci sono dei salti temporali notevoli senza che tra due periodi di attività ci sia uno spegnimento dell’auto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GPS</a:t>
            </a:r>
            <a:r>
              <a:rPr lang="it-IT" dirty="0"/>
              <a:t>: Alcune latitudini e longitudini risultano occasionalmente poco affidabili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 err="1"/>
              <a:t>Timestamp</a:t>
            </a:r>
            <a:r>
              <a:rPr lang="it-IT" b="1" dirty="0"/>
              <a:t>: </a:t>
            </a:r>
            <a:r>
              <a:rPr lang="it-IT" dirty="0"/>
              <a:t>per calcolare il fuso orario locale occorre fare riferimento a latitudine e longitudine, nei rari casi in cui non siano affidabili è difficile calcolare un cambio di fuso orario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sz="105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sz="1050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Dati - valorizzazione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F4147CA-F214-4FB5-A00C-7D4D9982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81" y="1147492"/>
            <a:ext cx="6213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4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4D5EF79-529C-4F2A-B980-86625B66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Ipotesi – cluster</a:t>
            </a:r>
          </a:p>
        </p:txBody>
      </p:sp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0627A791-817F-4FFB-8136-89411B4C5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3888"/>
              </p:ext>
            </p:extLst>
          </p:nvPr>
        </p:nvGraphicFramePr>
        <p:xfrm>
          <a:off x="410632" y="1060457"/>
          <a:ext cx="8322735" cy="334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4105725037"/>
                    </a:ext>
                  </a:extLst>
                </a:gridCol>
                <a:gridCol w="1766993">
                  <a:extLst>
                    <a:ext uri="{9D8B030D-6E8A-4147-A177-3AD203B41FA5}">
                      <a16:colId xmlns:a16="http://schemas.microsoft.com/office/drawing/2014/main" val="2575739362"/>
                    </a:ext>
                  </a:extLst>
                </a:gridCol>
                <a:gridCol w="1664547">
                  <a:extLst>
                    <a:ext uri="{9D8B030D-6E8A-4147-A177-3AD203B41FA5}">
                      <a16:colId xmlns:a16="http://schemas.microsoft.com/office/drawing/2014/main" val="1141229590"/>
                    </a:ext>
                  </a:extLst>
                </a:gridCol>
                <a:gridCol w="1664547">
                  <a:extLst>
                    <a:ext uri="{9D8B030D-6E8A-4147-A177-3AD203B41FA5}">
                      <a16:colId xmlns:a16="http://schemas.microsoft.com/office/drawing/2014/main" val="3004103147"/>
                    </a:ext>
                  </a:extLst>
                </a:gridCol>
                <a:gridCol w="1664547">
                  <a:extLst>
                    <a:ext uri="{9D8B030D-6E8A-4147-A177-3AD203B41FA5}">
                      <a16:colId xmlns:a16="http://schemas.microsoft.com/office/drawing/2014/main" val="4273222028"/>
                    </a:ext>
                  </a:extLst>
                </a:gridCol>
              </a:tblGrid>
              <a:tr h="805923">
                <a:tc>
                  <a:txBody>
                    <a:bodyPr/>
                    <a:lstStyle/>
                    <a:p>
                      <a:pPr algn="l"/>
                      <a:endParaRPr lang="it-IT" dirty="0">
                        <a:latin typeface="Nunito Sans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Nunito Sans" pitchFamily="2" charset="0"/>
                        </a:rPr>
                        <a:t>Uso della vettura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Nunito Sans" pitchFamily="2" charset="0"/>
                        </a:rPr>
                        <a:t>Durata di guida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7182404"/>
                  </a:ext>
                </a:extLst>
              </a:tr>
              <a:tr h="805923"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Cluster 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Alta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Alta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Frequente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Lunga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7766689"/>
                  </a:ext>
                </a:extLst>
              </a:tr>
              <a:tr h="576788"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Cluster 2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Alta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Alta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Raro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Breve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6932104"/>
                  </a:ext>
                </a:extLst>
              </a:tr>
              <a:tr h="576788"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Cluster 3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Bassa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Bassa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Raro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Breve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797089"/>
                  </a:ext>
                </a:extLst>
              </a:tr>
              <a:tr h="576788"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Cluster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Media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Medio/alta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Raro/Frequente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Medio/lunga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32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248108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838</Words>
  <Application>Microsoft Office PowerPoint</Application>
  <PresentationFormat>Presentazione su schermo (16:9)</PresentationFormat>
  <Paragraphs>182</Paragraphs>
  <Slides>21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Nunito Sans Black</vt:lpstr>
      <vt:lpstr>Roboto</vt:lpstr>
      <vt:lpstr>Arial</vt:lpstr>
      <vt:lpstr>Nunito Sans</vt:lpstr>
      <vt:lpstr>Times New Roman</vt:lpstr>
      <vt:lpstr>Nunito Sans Light</vt:lpstr>
      <vt:lpstr>Nunito Sans ExtraLight</vt:lpstr>
      <vt:lpstr>APPLIED</vt:lpstr>
      <vt:lpstr>Presentazione standard di PowerPoint</vt:lpstr>
      <vt:lpstr>agenda</vt:lpstr>
      <vt:lpstr>Dati - origine </vt:lpstr>
      <vt:lpstr>Dati - struttura</vt:lpstr>
      <vt:lpstr>Dati - metodologia</vt:lpstr>
      <vt:lpstr>Dati – metodologia</vt:lpstr>
      <vt:lpstr>Dati – metodologia</vt:lpstr>
      <vt:lpstr>Dati - valorizzazione</vt:lpstr>
      <vt:lpstr>Ipotesi – cluster</vt:lpstr>
      <vt:lpstr>findings</vt:lpstr>
      <vt:lpstr>findings</vt:lpstr>
      <vt:lpstr>findings</vt:lpstr>
      <vt:lpstr>findings</vt:lpstr>
      <vt:lpstr>findings</vt:lpstr>
      <vt:lpstr>Findings – t-SNE</vt:lpstr>
      <vt:lpstr>Findings – t-SNE - cluster 2</vt:lpstr>
      <vt:lpstr>Findings – t-SNE - cluster 3</vt:lpstr>
      <vt:lpstr>Findings – t-SNE - cluster 4</vt:lpstr>
      <vt:lpstr>Findings – t-SNE</vt:lpstr>
      <vt:lpstr>Next steps</vt:lpstr>
      <vt:lpstr>Findings – t-SNE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134</cp:revision>
  <dcterms:created xsi:type="dcterms:W3CDTF">2021-10-06T12:39:56Z</dcterms:created>
  <dcterms:modified xsi:type="dcterms:W3CDTF">2021-11-30T15:54:21Z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